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5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03" autoAdjust="0"/>
    <p:restoredTop sz="94660"/>
  </p:normalViewPr>
  <p:slideViewPr>
    <p:cSldViewPr>
      <p:cViewPr varScale="1">
        <p:scale>
          <a:sx n="71" d="100"/>
          <a:sy n="71" d="100"/>
        </p:scale>
        <p:origin x="-1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7FA8A1-CF22-4303-A67E-9F73274D74A2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28E1A0-AE17-49B8-8421-8D6C8778447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6481E-2A7F-44AE-8D8E-9A5A6C97B27C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C6251-695D-4772-A785-4A39C92DAD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6481E-2A7F-44AE-8D8E-9A5A6C97B27C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C6251-695D-4772-A785-4A39C92DAD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6481E-2A7F-44AE-8D8E-9A5A6C97B27C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C6251-695D-4772-A785-4A39C92DAD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6481E-2A7F-44AE-8D8E-9A5A6C97B27C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C6251-695D-4772-A785-4A39C92DAD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6481E-2A7F-44AE-8D8E-9A5A6C97B27C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C6251-695D-4772-A785-4A39C92DAD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6481E-2A7F-44AE-8D8E-9A5A6C97B27C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C6251-695D-4772-A785-4A39C92DAD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6481E-2A7F-44AE-8D8E-9A5A6C97B27C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C6251-695D-4772-A785-4A39C92DAD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6481E-2A7F-44AE-8D8E-9A5A6C97B27C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C6251-695D-4772-A785-4A39C92DAD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6481E-2A7F-44AE-8D8E-9A5A6C97B27C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C6251-695D-4772-A785-4A39C92DAD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6481E-2A7F-44AE-8D8E-9A5A6C97B27C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C6251-695D-4772-A785-4A39C92DAD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6481E-2A7F-44AE-8D8E-9A5A6C97B27C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C6251-695D-4772-A785-4A39C92DAD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E6481E-2A7F-44AE-8D8E-9A5A6C97B27C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DC6251-695D-4772-A785-4A39C92DADA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4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1643050"/>
            <a:ext cx="7772400" cy="1470025"/>
          </a:xfrm>
        </p:spPr>
        <p:txBody>
          <a:bodyPr/>
          <a:lstStyle/>
          <a:p>
            <a:r>
              <a:rPr lang="ru-RU" dirty="0" err="1" smtClean="0"/>
              <a:t>Төртполюстік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err="1" smtClean="0"/>
              <a:t>Төртполюстіктердің классификациясы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857232"/>
            <a:ext cx="8229600" cy="4525963"/>
          </a:xfrm>
        </p:spPr>
        <p:txBody>
          <a:bodyPr>
            <a:normAutofit/>
          </a:bodyPr>
          <a:lstStyle/>
          <a:p>
            <a:r>
              <a:rPr lang="ru-RU" dirty="0" err="1" smtClean="0"/>
              <a:t>Екі</a:t>
            </a:r>
            <a:r>
              <a:rPr lang="ru-RU" dirty="0" smtClean="0"/>
              <a:t> </a:t>
            </a:r>
            <a:r>
              <a:rPr lang="ru-RU" dirty="0" err="1" smtClean="0"/>
              <a:t>қос қысқаштарына қатысты қарастырылатын тізбектің бір</a:t>
            </a:r>
            <a:r>
              <a:rPr lang="ru-RU" dirty="0" smtClean="0"/>
              <a:t> </a:t>
            </a:r>
            <a:r>
              <a:rPr lang="ru-RU" dirty="0" err="1" smtClean="0"/>
              <a:t>бөлігін </a:t>
            </a:r>
            <a:r>
              <a:rPr lang="ru-RU" b="1" dirty="0" err="1" smtClean="0"/>
              <a:t>төртполюстік </a:t>
            </a:r>
            <a:r>
              <a:rPr lang="ru-RU" dirty="0" err="1" smtClean="0"/>
              <a:t>деп</a:t>
            </a:r>
            <a:r>
              <a:rPr lang="ru-RU" dirty="0" smtClean="0"/>
              <a:t> </a:t>
            </a:r>
            <a:r>
              <a:rPr lang="ru-RU" dirty="0" err="1" smtClean="0"/>
              <a:t>атайды</a:t>
            </a:r>
            <a:r>
              <a:rPr lang="ru-RU" dirty="0" smtClean="0"/>
              <a:t>. </a:t>
            </a:r>
            <a:r>
              <a:rPr lang="ru-RU" dirty="0" err="1" smtClean="0"/>
              <a:t>Әдетте төртполюстік ұғымын екі</a:t>
            </a:r>
            <a:r>
              <a:rPr lang="ru-RU" dirty="0" smtClean="0"/>
              <a:t> </a:t>
            </a:r>
            <a:r>
              <a:rPr lang="ru-RU" dirty="0" err="1" smtClean="0"/>
              <a:t>тармақтағы немесе</a:t>
            </a:r>
            <a:r>
              <a:rPr lang="ru-RU" dirty="0" smtClean="0"/>
              <a:t> </a:t>
            </a:r>
            <a:r>
              <a:rPr lang="ru-RU" dirty="0" err="1" smtClean="0"/>
              <a:t>екі</a:t>
            </a:r>
            <a:r>
              <a:rPr lang="ru-RU" dirty="0" smtClean="0"/>
              <a:t> </a:t>
            </a:r>
            <a:r>
              <a:rPr lang="ru-RU" dirty="0" err="1" smtClean="0"/>
              <a:t>қос </a:t>
            </a:r>
            <a:r>
              <a:rPr lang="ru-RU" dirty="0" err="1" smtClean="0"/>
              <a:t> </a:t>
            </a:r>
            <a:r>
              <a:rPr lang="ru-RU" dirty="0" err="1" smtClean="0"/>
              <a:t>элекрлік</a:t>
            </a:r>
            <a:r>
              <a:rPr lang="ru-RU" dirty="0" smtClean="0"/>
              <a:t> </a:t>
            </a:r>
            <a:r>
              <a:rPr lang="ru-RU" dirty="0" err="1" smtClean="0"/>
              <a:t>түйіндердегі </a:t>
            </a:r>
            <a:r>
              <a:rPr lang="ru-RU" b="1" dirty="0" err="1" smtClean="0"/>
              <a:t>токтар</a:t>
            </a:r>
            <a:r>
              <a:rPr lang="ru-RU" dirty="0" smtClean="0"/>
              <a:t> мен </a:t>
            </a:r>
            <a:r>
              <a:rPr lang="ru-RU" b="1" dirty="0" err="1" smtClean="0"/>
              <a:t>кернеулерді</a:t>
            </a:r>
            <a:r>
              <a:rPr lang="ru-RU" dirty="0" smtClean="0"/>
              <a:t> </a:t>
            </a:r>
            <a:r>
              <a:rPr lang="ru-RU" dirty="0" err="1" smtClean="0"/>
              <a:t>анықтау қажет болған кезде</a:t>
            </a:r>
            <a:r>
              <a:rPr lang="ru-RU" dirty="0" smtClean="0"/>
              <a:t> </a:t>
            </a:r>
            <a:r>
              <a:rPr lang="ru-RU" dirty="0" err="1" smtClean="0"/>
              <a:t>қолданады</a:t>
            </a:r>
            <a:r>
              <a:rPr lang="ru-RU" dirty="0" smtClean="0"/>
              <a:t>. Электр </a:t>
            </a:r>
            <a:r>
              <a:rPr lang="ru-RU" dirty="0" err="1" smtClean="0"/>
              <a:t>сұлбасында төртполюстікті төрт шығысы </a:t>
            </a:r>
            <a:r>
              <a:rPr lang="ru-RU" dirty="0" smtClean="0"/>
              <a:t>бар </a:t>
            </a:r>
            <a:r>
              <a:rPr lang="ru-RU" dirty="0" err="1" smtClean="0"/>
              <a:t>тік</a:t>
            </a:r>
            <a:r>
              <a:rPr lang="ru-RU" dirty="0" smtClean="0"/>
              <a:t> </a:t>
            </a:r>
            <a:r>
              <a:rPr lang="ru-RU" dirty="0" err="1" smtClean="0"/>
              <a:t>төртбұрышпен белгілейді</a:t>
            </a:r>
            <a:r>
              <a:rPr lang="ru-RU" dirty="0" smtClean="0"/>
              <a:t>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ртинки по запросу &quot;четырехполюсник&quot;"/>
          <p:cNvPicPr/>
          <p:nvPr/>
        </p:nvPicPr>
        <p:blipFill>
          <a:blip r:embed="rId2" cstate="print"/>
          <a:srcRect l="3169" r="70800" b="11452"/>
          <a:stretch>
            <a:fillRect/>
          </a:stretch>
        </p:blipFill>
        <p:spPr bwMode="auto">
          <a:xfrm>
            <a:off x="3000364" y="2143116"/>
            <a:ext cx="2842868" cy="2518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2572348" y="2285992"/>
            <a:ext cx="4063633" cy="2342019"/>
            <a:chOff x="1478" y="3642"/>
            <a:chExt cx="2980" cy="1721"/>
          </a:xfrm>
        </p:grpSpPr>
        <p:sp>
          <p:nvSpPr>
            <p:cNvPr id="1027" name="Text Box 3"/>
            <p:cNvSpPr txBox="1">
              <a:spLocks noChangeArrowheads="1"/>
            </p:cNvSpPr>
            <p:nvPr/>
          </p:nvSpPr>
          <p:spPr bwMode="auto">
            <a:xfrm>
              <a:off x="1478" y="3694"/>
              <a:ext cx="262" cy="46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1</a:t>
              </a:r>
              <a:endPara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8" name="Text Box 4"/>
            <p:cNvSpPr txBox="1">
              <a:spLocks noChangeArrowheads="1"/>
            </p:cNvSpPr>
            <p:nvPr/>
          </p:nvSpPr>
          <p:spPr bwMode="auto">
            <a:xfrm>
              <a:off x="1530" y="4902"/>
              <a:ext cx="314" cy="46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1</a:t>
              </a:r>
              <a:r>
                <a:rPr kumimoji="0" lang="ru-RU" sz="2400" b="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/</a:t>
              </a:r>
              <a:endPara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9" name="Text Box 5"/>
            <p:cNvSpPr txBox="1">
              <a:spLocks noChangeArrowheads="1"/>
            </p:cNvSpPr>
            <p:nvPr/>
          </p:nvSpPr>
          <p:spPr bwMode="auto">
            <a:xfrm>
              <a:off x="3835" y="3642"/>
              <a:ext cx="498" cy="46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ru-RU" sz="2800" dirty="0">
                  <a:latin typeface="Calibri" pitchFamily="34" charset="0"/>
                  <a:cs typeface="Arial" pitchFamily="34" charset="0"/>
                </a:rPr>
                <a:t>2</a:t>
              </a:r>
              <a:endPara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" name="Text Box 6"/>
            <p:cNvSpPr txBox="1">
              <a:spLocks noChangeArrowheads="1"/>
            </p:cNvSpPr>
            <p:nvPr/>
          </p:nvSpPr>
          <p:spPr bwMode="auto">
            <a:xfrm>
              <a:off x="3783" y="4849"/>
              <a:ext cx="675" cy="46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kumimoji="0" lang="ru-RU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2</a:t>
              </a:r>
              <a:r>
                <a:rPr kumimoji="0" lang="ru-RU" sz="2400" b="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/</a:t>
              </a:r>
              <a:endPara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lvl="0" fontAlgn="base">
                <a:spcBef>
                  <a:spcPct val="0"/>
                </a:spcBef>
                <a:spcAft>
                  <a:spcPts val="1000"/>
                </a:spcAft>
              </a:pP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571480"/>
            <a:ext cx="8229600" cy="5572164"/>
          </a:xfrm>
        </p:spPr>
        <p:txBody>
          <a:bodyPr>
            <a:normAutofit lnSpcReduction="10000"/>
          </a:bodyPr>
          <a:lstStyle/>
          <a:p>
            <a:r>
              <a:rPr lang="ru-RU" dirty="0" err="1" smtClean="0"/>
              <a:t>Төртполюстіктің </a:t>
            </a:r>
            <a:r>
              <a:rPr lang="ru-RU" dirty="0" err="1" smtClean="0"/>
              <a:t>электр</a:t>
            </a:r>
            <a:r>
              <a:rPr lang="ru-RU" dirty="0" smtClean="0"/>
              <a:t> </a:t>
            </a:r>
            <a:r>
              <a:rPr lang="ru-RU" dirty="0" err="1" smtClean="0"/>
              <a:t>энергиясы</a:t>
            </a:r>
            <a:r>
              <a:rPr lang="ru-RU" dirty="0" smtClean="0"/>
              <a:t> </a:t>
            </a:r>
            <a:r>
              <a:rPr lang="ru-RU" dirty="0" err="1" smtClean="0"/>
              <a:t>көзін жалғайтын қысқаштарын </a:t>
            </a:r>
            <a:r>
              <a:rPr lang="ru-RU" u="sng" dirty="0" err="1" smtClean="0"/>
              <a:t>кіріс</a:t>
            </a:r>
            <a:r>
              <a:rPr lang="ru-RU" dirty="0" smtClean="0"/>
              <a:t> </a:t>
            </a:r>
            <a:r>
              <a:rPr lang="ru-RU" dirty="0" err="1" smtClean="0"/>
              <a:t>деп</a:t>
            </a:r>
            <a:r>
              <a:rPr lang="ru-RU" dirty="0" smtClean="0"/>
              <a:t> </a:t>
            </a:r>
            <a:r>
              <a:rPr lang="ru-RU" dirty="0" err="1" smtClean="0"/>
              <a:t>атайды</a:t>
            </a:r>
            <a:r>
              <a:rPr lang="ru-RU" dirty="0" smtClean="0"/>
              <a:t>. Ал </a:t>
            </a:r>
            <a:r>
              <a:rPr lang="ru-RU" dirty="0" err="1" smtClean="0"/>
              <a:t>жүктеме жалғанатын қысқаштарын </a:t>
            </a:r>
            <a:r>
              <a:rPr lang="ru-RU" u="sng" dirty="0" err="1" smtClean="0"/>
              <a:t>шығыс</a:t>
            </a:r>
            <a:r>
              <a:rPr lang="ru-RU" dirty="0" err="1" smtClean="0"/>
              <a:t> деп</a:t>
            </a:r>
            <a:r>
              <a:rPr lang="ru-RU" dirty="0" smtClean="0"/>
              <a:t> </a:t>
            </a:r>
            <a:r>
              <a:rPr lang="ru-RU" dirty="0" err="1" smtClean="0"/>
              <a:t>атайды</a:t>
            </a:r>
            <a:r>
              <a:rPr lang="ru-RU" dirty="0" smtClean="0"/>
              <a:t>. </a:t>
            </a:r>
            <a:endParaRPr lang="ru-RU" dirty="0" smtClean="0"/>
          </a:p>
          <a:p>
            <a:r>
              <a:rPr lang="ru-RU" dirty="0" err="1" smtClean="0"/>
              <a:t>Төртполюстікке мысал</a:t>
            </a:r>
            <a:r>
              <a:rPr lang="ru-RU" dirty="0" smtClean="0"/>
              <a:t> </a:t>
            </a:r>
            <a:r>
              <a:rPr lang="ru-RU" dirty="0" err="1" smtClean="0"/>
              <a:t>ретінде</a:t>
            </a:r>
            <a:r>
              <a:rPr lang="ru-RU" dirty="0" smtClean="0"/>
              <a:t> </a:t>
            </a:r>
            <a:r>
              <a:rPr lang="ru-RU" u="sng" dirty="0" err="1" smtClean="0"/>
              <a:t>күшейткіштерді, транзисторларды</a:t>
            </a:r>
            <a:r>
              <a:rPr lang="ru-RU" u="sng" dirty="0" smtClean="0"/>
              <a:t>, </a:t>
            </a:r>
            <a:r>
              <a:rPr lang="ru-RU" u="sng" dirty="0" err="1" smtClean="0"/>
              <a:t>трансформаторларды</a:t>
            </a:r>
            <a:r>
              <a:rPr lang="ru-RU" u="sng" dirty="0" smtClean="0"/>
              <a:t> </a:t>
            </a:r>
            <a:r>
              <a:rPr lang="ru-RU" u="sng" dirty="0" err="1" smtClean="0"/>
              <a:t>және ауамен</a:t>
            </a:r>
            <a:r>
              <a:rPr lang="ru-RU" u="sng" dirty="0" smtClean="0"/>
              <a:t> </a:t>
            </a:r>
            <a:r>
              <a:rPr lang="ru-RU" u="sng" dirty="0" err="1" smtClean="0"/>
              <a:t>электр</a:t>
            </a:r>
            <a:r>
              <a:rPr lang="ru-RU" u="sng" dirty="0" smtClean="0"/>
              <a:t> </a:t>
            </a:r>
            <a:r>
              <a:rPr lang="ru-RU" u="sng" dirty="0" err="1" smtClean="0"/>
              <a:t>тарату</a:t>
            </a:r>
            <a:r>
              <a:rPr lang="ru-RU" u="sng" dirty="0" smtClean="0"/>
              <a:t> </a:t>
            </a:r>
            <a:r>
              <a:rPr lang="ru-RU" u="sng" dirty="0" err="1" smtClean="0"/>
              <a:t>желілерін</a:t>
            </a:r>
            <a:r>
              <a:rPr lang="ru-RU" u="sng" dirty="0" smtClean="0"/>
              <a:t> </a:t>
            </a:r>
            <a:r>
              <a:rPr lang="ru-RU" dirty="0" err="1" smtClean="0"/>
              <a:t>қарастыруға болады</a:t>
            </a:r>
            <a:r>
              <a:rPr lang="ru-RU" dirty="0" smtClean="0"/>
              <a:t>. </a:t>
            </a:r>
            <a:endParaRPr lang="ru-RU" dirty="0" smtClean="0"/>
          </a:p>
          <a:p>
            <a:r>
              <a:rPr lang="ru-RU" dirty="0" err="1" smtClean="0"/>
              <a:t>Егер</a:t>
            </a:r>
            <a:r>
              <a:rPr lang="ru-RU" dirty="0" smtClean="0"/>
              <a:t> </a:t>
            </a:r>
            <a:r>
              <a:rPr lang="ru-RU" dirty="0" err="1" smtClean="0"/>
              <a:t>төртполюстіктің ішкі</a:t>
            </a:r>
            <a:r>
              <a:rPr lang="ru-RU" dirty="0" smtClean="0"/>
              <a:t> </a:t>
            </a:r>
            <a:r>
              <a:rPr lang="ru-RU" dirty="0" err="1" smtClean="0"/>
              <a:t>сұлбасында </a:t>
            </a:r>
            <a:r>
              <a:rPr lang="ru-RU" dirty="0" smtClean="0"/>
              <a:t>энергия </a:t>
            </a:r>
            <a:r>
              <a:rPr lang="ru-RU" dirty="0" err="1" smtClean="0"/>
              <a:t>көзі болса</a:t>
            </a:r>
            <a:r>
              <a:rPr lang="ru-RU" dirty="0" smtClean="0"/>
              <a:t>, </a:t>
            </a:r>
            <a:r>
              <a:rPr lang="ru-RU" dirty="0" err="1" smtClean="0"/>
              <a:t>онда</a:t>
            </a:r>
            <a:r>
              <a:rPr lang="ru-RU" dirty="0" smtClean="0"/>
              <a:t> </a:t>
            </a:r>
            <a:r>
              <a:rPr lang="ru-RU" dirty="0" err="1" smtClean="0"/>
              <a:t>ол</a:t>
            </a:r>
            <a:r>
              <a:rPr lang="ru-RU" dirty="0" smtClean="0"/>
              <a:t> </a:t>
            </a:r>
            <a:r>
              <a:rPr lang="ru-RU" u="sng" dirty="0" err="1" smtClean="0"/>
              <a:t>активті</a:t>
            </a:r>
            <a:r>
              <a:rPr lang="ru-RU" dirty="0" smtClean="0"/>
              <a:t> </a:t>
            </a:r>
            <a:r>
              <a:rPr lang="ru-RU" dirty="0" err="1" smtClean="0"/>
              <a:t>деп</a:t>
            </a:r>
            <a:r>
              <a:rPr lang="ru-RU" dirty="0" smtClean="0"/>
              <a:t> </a:t>
            </a:r>
            <a:r>
              <a:rPr lang="ru-RU" dirty="0" err="1" smtClean="0"/>
              <a:t>аталады</a:t>
            </a:r>
            <a:r>
              <a:rPr lang="ru-RU" dirty="0" smtClean="0"/>
              <a:t>, ал энергия </a:t>
            </a:r>
            <a:r>
              <a:rPr lang="ru-RU" dirty="0" err="1" smtClean="0"/>
              <a:t>көзі болмаса</a:t>
            </a:r>
            <a:r>
              <a:rPr lang="ru-RU" dirty="0" smtClean="0"/>
              <a:t> </a:t>
            </a:r>
            <a:r>
              <a:rPr lang="ru-RU" u="sng" dirty="0" err="1" smtClean="0"/>
              <a:t>пассивті</a:t>
            </a:r>
            <a:r>
              <a:rPr lang="ru-RU" dirty="0" smtClean="0"/>
              <a:t> </a:t>
            </a:r>
            <a:r>
              <a:rPr lang="ru-RU" dirty="0" err="1" smtClean="0"/>
              <a:t>деп</a:t>
            </a:r>
            <a:r>
              <a:rPr lang="ru-RU" dirty="0" smtClean="0"/>
              <a:t> </a:t>
            </a:r>
            <a:r>
              <a:rPr lang="ru-RU" dirty="0" err="1" smtClean="0"/>
              <a:t>аталады</a:t>
            </a:r>
            <a:r>
              <a:rPr lang="ru-RU" dirty="0" smtClean="0"/>
              <a:t>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Операционные усилители. Виды и работа. Питание и особенност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428604"/>
            <a:ext cx="3810000" cy="26289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500166" y="3286124"/>
            <a:ext cx="16189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Күшейткіштер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076" name="AutoShape 4" descr="Транзистор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8" name="AutoShape 6" descr="Транзистор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80" name="AutoShape 8" descr="Транзистор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2" name="Picture 10" descr="Виды транзисторов и их применение » Сайт для электриков - советы .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357166"/>
            <a:ext cx="3240687" cy="2428892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5643570" y="3000372"/>
            <a:ext cx="1632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Транзисторлар</a:t>
            </a:r>
            <a:endParaRPr lang="ru-RU" dirty="0"/>
          </a:p>
        </p:txBody>
      </p:sp>
      <p:pic>
        <p:nvPicPr>
          <p:cNvPr id="3084" name="Picture 12" descr="Виды трансформаторов » Школа для электрика: электротехника и ..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24" y="3643314"/>
            <a:ext cx="3453356" cy="2214578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2071670" y="6215082"/>
            <a:ext cx="2063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Трансформаторлар</a:t>
            </a:r>
            <a:endParaRPr lang="ru-RU" dirty="0"/>
          </a:p>
        </p:txBody>
      </p:sp>
      <p:sp>
        <p:nvSpPr>
          <p:cNvPr id="3086" name="AutoShape 14" descr="Энергетики экспериментируют с гибридными ЛЭП | Научные открытия и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88" name="AutoShape 16" descr="Энергетики экспериментируют с гибридными ЛЭП | Научные открытия и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90" name="Picture 18" descr="Энергетики экспериментируют с гибридными ЛЭП | Научные открытия и ..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47950" y="3500438"/>
            <a:ext cx="4696050" cy="2643206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6143636" y="6215082"/>
            <a:ext cx="735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АЭТЖ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785794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 smtClean="0"/>
              <a:t>Төртполюстіктер симметриялы</a:t>
            </a:r>
            <a:r>
              <a:rPr lang="ru-RU" dirty="0" smtClean="0"/>
              <a:t> </a:t>
            </a:r>
            <a:r>
              <a:rPr lang="ru-RU" dirty="0" err="1" smtClean="0"/>
              <a:t>және симметриялы</a:t>
            </a:r>
            <a:r>
              <a:rPr lang="ru-RU" dirty="0" smtClean="0"/>
              <a:t> </a:t>
            </a:r>
            <a:r>
              <a:rPr lang="ru-RU" dirty="0" err="1" smtClean="0"/>
              <a:t>емес</a:t>
            </a:r>
            <a:r>
              <a:rPr lang="ru-RU" dirty="0" smtClean="0"/>
              <a:t> </a:t>
            </a:r>
            <a:r>
              <a:rPr lang="ru-RU" dirty="0" err="1" smtClean="0"/>
              <a:t>деп</a:t>
            </a:r>
            <a:r>
              <a:rPr lang="ru-RU" dirty="0" smtClean="0"/>
              <a:t> </a:t>
            </a:r>
            <a:r>
              <a:rPr lang="ru-RU" dirty="0" err="1" smtClean="0"/>
              <a:t>бөлінеді.</a:t>
            </a:r>
            <a:r>
              <a:rPr lang="ru-RU" dirty="0" smtClean="0"/>
              <a:t> </a:t>
            </a:r>
            <a:r>
              <a:rPr lang="ru-RU" dirty="0" err="1" smtClean="0"/>
              <a:t>Егер</a:t>
            </a:r>
            <a:r>
              <a:rPr lang="ru-RU" dirty="0" smtClean="0"/>
              <a:t> </a:t>
            </a:r>
            <a:r>
              <a:rPr lang="ru-RU" dirty="0" err="1" smtClean="0"/>
              <a:t>төртполюстіктің кіріс</a:t>
            </a:r>
            <a:r>
              <a:rPr lang="ru-RU" dirty="0" smtClean="0"/>
              <a:t> </a:t>
            </a:r>
            <a:r>
              <a:rPr lang="ru-RU" dirty="0" err="1" smtClean="0"/>
              <a:t>және шығыс қысқаштарын орындарымен</a:t>
            </a:r>
            <a:r>
              <a:rPr lang="ru-RU" dirty="0" smtClean="0"/>
              <a:t> </a:t>
            </a:r>
            <a:r>
              <a:rPr lang="ru-RU" dirty="0" err="1" smtClean="0"/>
              <a:t>ауыстырғанда </a:t>
            </a:r>
            <a:r>
              <a:rPr lang="ru-RU" dirty="0" err="1" smtClean="0"/>
              <a:t>сыртқы тізбектегі</a:t>
            </a:r>
            <a:r>
              <a:rPr lang="ru-RU" dirty="0" smtClean="0"/>
              <a:t> ток пен </a:t>
            </a:r>
            <a:r>
              <a:rPr lang="ru-RU" dirty="0" err="1" smtClean="0"/>
              <a:t>кернеудің мәні өзгермесе</a:t>
            </a:r>
            <a:r>
              <a:rPr lang="ru-RU" dirty="0" smtClean="0"/>
              <a:t>, </a:t>
            </a:r>
            <a:r>
              <a:rPr lang="ru-RU" dirty="0" err="1" smtClean="0"/>
              <a:t>онда</a:t>
            </a:r>
            <a:r>
              <a:rPr lang="ru-RU" dirty="0" smtClean="0"/>
              <a:t> оны </a:t>
            </a:r>
            <a:r>
              <a:rPr lang="ru-RU" u="sng" dirty="0" err="1" smtClean="0"/>
              <a:t>симметриялы</a:t>
            </a:r>
            <a:r>
              <a:rPr lang="ru-RU" dirty="0" smtClean="0"/>
              <a:t> </a:t>
            </a:r>
            <a:r>
              <a:rPr lang="ru-RU" dirty="0" err="1" smtClean="0"/>
              <a:t>деп</a:t>
            </a:r>
            <a:r>
              <a:rPr lang="ru-RU" dirty="0" smtClean="0"/>
              <a:t> </a:t>
            </a:r>
            <a:r>
              <a:rPr lang="ru-RU" dirty="0" err="1" smtClean="0"/>
              <a:t>атайды</a:t>
            </a:r>
            <a:r>
              <a:rPr lang="ru-RU" dirty="0" smtClean="0"/>
              <a:t>. </a:t>
            </a:r>
            <a:r>
              <a:rPr lang="ru-RU" dirty="0" err="1" smtClean="0"/>
              <a:t>Кері</a:t>
            </a:r>
            <a:r>
              <a:rPr lang="ru-RU" dirty="0" smtClean="0"/>
              <a:t> </a:t>
            </a:r>
            <a:r>
              <a:rPr lang="ru-RU" dirty="0" err="1" smtClean="0"/>
              <a:t>жағдайда </a:t>
            </a:r>
            <a:r>
              <a:rPr lang="ru-RU" u="sng" dirty="0" err="1" smtClean="0"/>
              <a:t>симметриялы</a:t>
            </a:r>
            <a:r>
              <a:rPr lang="ru-RU" dirty="0" smtClean="0"/>
              <a:t> </a:t>
            </a:r>
            <a:r>
              <a:rPr lang="ru-RU" u="sng" dirty="0" err="1" smtClean="0"/>
              <a:t>емес</a:t>
            </a:r>
            <a:r>
              <a:rPr lang="ru-RU" dirty="0" smtClean="0"/>
              <a:t> </a:t>
            </a:r>
            <a:r>
              <a:rPr lang="ru-RU" dirty="0" err="1" smtClean="0"/>
              <a:t>деп</a:t>
            </a:r>
            <a:r>
              <a:rPr lang="ru-RU" dirty="0" smtClean="0"/>
              <a:t> </a:t>
            </a:r>
            <a:r>
              <a:rPr lang="ru-RU" dirty="0" err="1" smtClean="0"/>
              <a:t>аталады</a:t>
            </a:r>
            <a:r>
              <a:rPr lang="ru-RU" dirty="0" smtClean="0"/>
              <a:t>. </a:t>
            </a:r>
            <a:endParaRPr lang="ru-RU" dirty="0" smtClean="0"/>
          </a:p>
          <a:p>
            <a:r>
              <a:rPr lang="ru-RU" dirty="0" err="1" smtClean="0"/>
              <a:t>Сонымен</a:t>
            </a:r>
            <a:r>
              <a:rPr lang="ru-RU" dirty="0" smtClean="0"/>
              <a:t> </a:t>
            </a:r>
            <a:r>
              <a:rPr lang="ru-RU" dirty="0" err="1" smtClean="0"/>
              <a:t>қатар төртполюстіктер қайтымды және қайтымсыз деп</a:t>
            </a:r>
            <a:r>
              <a:rPr lang="ru-RU" dirty="0" smtClean="0"/>
              <a:t> </a:t>
            </a:r>
            <a:r>
              <a:rPr lang="ru-RU" dirty="0" err="1" smtClean="0"/>
              <a:t>бөлінеді.</a:t>
            </a:r>
            <a:r>
              <a:rPr lang="ru-RU" dirty="0" smtClean="0"/>
              <a:t> </a:t>
            </a:r>
            <a:r>
              <a:rPr lang="ru-RU" dirty="0" err="1" smtClean="0"/>
              <a:t>Егер</a:t>
            </a:r>
            <a:r>
              <a:rPr lang="ru-RU" dirty="0" smtClean="0"/>
              <a:t> </a:t>
            </a:r>
            <a:r>
              <a:rPr lang="ru-RU" dirty="0" err="1" smtClean="0"/>
              <a:t>кірістегі</a:t>
            </a:r>
            <a:r>
              <a:rPr lang="ru-RU" dirty="0" smtClean="0"/>
              <a:t> </a:t>
            </a:r>
            <a:r>
              <a:rPr lang="ru-RU" dirty="0" err="1" smtClean="0"/>
              <a:t>кернеудің шығыстағы токқа қатынасы </a:t>
            </a:r>
            <a:r>
              <a:rPr lang="ru-RU" dirty="0" smtClean="0"/>
              <a:t>(</a:t>
            </a:r>
            <a:r>
              <a:rPr lang="ru-RU" dirty="0" err="1" smtClean="0"/>
              <a:t>беріліс</a:t>
            </a:r>
            <a:r>
              <a:rPr lang="ru-RU" dirty="0" smtClean="0"/>
              <a:t> </a:t>
            </a:r>
            <a:r>
              <a:rPr lang="ru-RU" dirty="0" err="1" smtClean="0"/>
              <a:t>кедергісі</a:t>
            </a:r>
            <a:r>
              <a:rPr lang="ru-RU" dirty="0" smtClean="0"/>
              <a:t>) </a:t>
            </a:r>
            <a:r>
              <a:rPr lang="ru-RU" dirty="0" err="1" smtClean="0"/>
              <a:t>кіріс</a:t>
            </a:r>
            <a:r>
              <a:rPr lang="ru-RU" dirty="0" smtClean="0"/>
              <a:t> </a:t>
            </a:r>
            <a:r>
              <a:rPr lang="ru-RU" dirty="0" err="1" smtClean="0"/>
              <a:t>және шығыс қос қысқаштарынан тәуелсіз болса</a:t>
            </a:r>
            <a:r>
              <a:rPr lang="ru-RU" dirty="0" smtClean="0"/>
              <a:t>, </a:t>
            </a:r>
            <a:r>
              <a:rPr lang="ru-RU" dirty="0" err="1" smtClean="0"/>
              <a:t>онда</a:t>
            </a:r>
            <a:r>
              <a:rPr lang="ru-RU" dirty="0" smtClean="0"/>
              <a:t> </a:t>
            </a:r>
            <a:r>
              <a:rPr lang="ru-RU" dirty="0" err="1" smtClean="0"/>
              <a:t>ондай</a:t>
            </a:r>
            <a:r>
              <a:rPr lang="ru-RU" dirty="0" smtClean="0"/>
              <a:t> </a:t>
            </a:r>
            <a:r>
              <a:rPr lang="ru-RU" dirty="0" err="1" smtClean="0"/>
              <a:t>төртполюстікті </a:t>
            </a:r>
            <a:r>
              <a:rPr lang="ru-RU" u="sng" dirty="0" err="1" smtClean="0"/>
              <a:t>қайтымды</a:t>
            </a:r>
            <a:r>
              <a:rPr lang="ru-RU" dirty="0" err="1" smtClean="0"/>
              <a:t> деп</a:t>
            </a:r>
            <a:r>
              <a:rPr lang="ru-RU" dirty="0" smtClean="0"/>
              <a:t> </a:t>
            </a:r>
            <a:r>
              <a:rPr lang="ru-RU" dirty="0" err="1" smtClean="0"/>
              <a:t>атайды</a:t>
            </a:r>
            <a:r>
              <a:rPr lang="ru-RU" dirty="0" smtClean="0"/>
              <a:t>. </a:t>
            </a:r>
            <a:r>
              <a:rPr lang="ru-RU" dirty="0" err="1" smtClean="0"/>
              <a:t>Кері</a:t>
            </a:r>
            <a:r>
              <a:rPr lang="ru-RU" dirty="0" smtClean="0"/>
              <a:t> </a:t>
            </a:r>
            <a:r>
              <a:rPr lang="ru-RU" dirty="0" err="1" smtClean="0"/>
              <a:t>жағдайда </a:t>
            </a:r>
            <a:r>
              <a:rPr lang="ru-RU" u="sng" dirty="0" err="1" smtClean="0"/>
              <a:t>қайтымсыз</a:t>
            </a:r>
            <a:r>
              <a:rPr lang="ru-RU" dirty="0" err="1" smtClean="0"/>
              <a:t> деп</a:t>
            </a:r>
            <a:r>
              <a:rPr lang="ru-RU" dirty="0" smtClean="0"/>
              <a:t> </a:t>
            </a:r>
            <a:r>
              <a:rPr lang="ru-RU" dirty="0" err="1" smtClean="0"/>
              <a:t>аталады</a:t>
            </a:r>
            <a:r>
              <a:rPr lang="ru-RU" dirty="0" smtClean="0"/>
              <a:t>. 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4000496" y="5038236"/>
          <a:ext cx="1285884" cy="1150528"/>
        </p:xfrm>
        <a:graphic>
          <a:graphicData uri="http://schemas.openxmlformats.org/presentationml/2006/ole">
            <p:oleObj spid="_x0000_s1026" name="Формула" r:id="rId3" imgW="48240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928670"/>
            <a:ext cx="8229600" cy="4525963"/>
          </a:xfrm>
        </p:spPr>
        <p:txBody>
          <a:bodyPr/>
          <a:lstStyle/>
          <a:p>
            <a:r>
              <a:rPr lang="ru-RU" dirty="0" err="1" smtClean="0"/>
              <a:t>Қайтымды төртполюстіктерге: кез</a:t>
            </a:r>
            <a:r>
              <a:rPr lang="ru-RU" dirty="0" smtClean="0"/>
              <a:t> </a:t>
            </a:r>
            <a:r>
              <a:rPr lang="ru-RU" dirty="0" err="1" smtClean="0"/>
              <a:t>келген</a:t>
            </a:r>
            <a:r>
              <a:rPr lang="ru-RU" dirty="0" smtClean="0"/>
              <a:t> </a:t>
            </a:r>
            <a:r>
              <a:rPr lang="ru-RU" dirty="0" err="1" smtClean="0"/>
              <a:t>пассивті</a:t>
            </a:r>
            <a:r>
              <a:rPr lang="ru-RU" dirty="0" smtClean="0"/>
              <a:t> </a:t>
            </a:r>
            <a:r>
              <a:rPr lang="ru-RU" dirty="0" err="1" smtClean="0"/>
              <a:t>төртполюстік, симметриялы</a:t>
            </a:r>
            <a:r>
              <a:rPr lang="ru-RU" dirty="0" smtClean="0"/>
              <a:t> актив </a:t>
            </a:r>
            <a:r>
              <a:rPr lang="ru-RU" dirty="0" err="1" smtClean="0"/>
              <a:t>төртполюстік жатқызылады</a:t>
            </a:r>
            <a:r>
              <a:rPr lang="ru-RU" dirty="0" smtClean="0"/>
              <a:t>.</a:t>
            </a:r>
            <a:endParaRPr lang="ru-RU" dirty="0" smtClean="0"/>
          </a:p>
          <a:p>
            <a:r>
              <a:rPr lang="ru-RU" dirty="0" err="1" smtClean="0"/>
              <a:t>Қайтымсыз төртполюстіктерге: симметриялы</a:t>
            </a:r>
            <a:r>
              <a:rPr lang="ru-RU" dirty="0" smtClean="0"/>
              <a:t> </a:t>
            </a:r>
            <a:r>
              <a:rPr lang="ru-RU" dirty="0" err="1" smtClean="0"/>
              <a:t>емес</a:t>
            </a:r>
            <a:r>
              <a:rPr lang="ru-RU" dirty="0" smtClean="0"/>
              <a:t> </a:t>
            </a:r>
            <a:r>
              <a:rPr lang="ru-RU" dirty="0" err="1" smtClean="0"/>
              <a:t>активті</a:t>
            </a:r>
            <a:r>
              <a:rPr lang="ru-RU" dirty="0" smtClean="0"/>
              <a:t> </a:t>
            </a:r>
            <a:r>
              <a:rPr lang="ru-RU" dirty="0" err="1" smtClean="0"/>
              <a:t>төртполюстіктер жатқызылады.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Төртполюстіктердің теңдеулер жүйесі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614354"/>
          </a:xfrm>
        </p:spPr>
        <p:txBody>
          <a:bodyPr/>
          <a:lstStyle/>
          <a:p>
            <a:r>
              <a:rPr lang="ru-RU" dirty="0" err="1" smtClean="0"/>
              <a:t>Пассивті</a:t>
            </a:r>
            <a:r>
              <a:rPr lang="ru-RU" dirty="0" smtClean="0"/>
              <a:t> </a:t>
            </a:r>
            <a:r>
              <a:rPr lang="ru-RU" dirty="0" err="1" smtClean="0"/>
              <a:t>төртполюстікті қарастырайық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58985" t="34028" r="22265" b="42361"/>
          <a:stretch>
            <a:fillRect/>
          </a:stretch>
        </p:blipFill>
        <p:spPr bwMode="auto">
          <a:xfrm>
            <a:off x="2214546" y="2428868"/>
            <a:ext cx="4357718" cy="3086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785794"/>
            <a:ext cx="8229600" cy="4525963"/>
          </a:xfrm>
        </p:spPr>
        <p:txBody>
          <a:bodyPr>
            <a:normAutofit/>
          </a:bodyPr>
          <a:lstStyle/>
          <a:p>
            <a:r>
              <a:rPr lang="ru-RU" dirty="0" err="1" smtClean="0"/>
              <a:t>Егер</a:t>
            </a:r>
            <a:r>
              <a:rPr lang="ru-RU" dirty="0" smtClean="0"/>
              <a:t> </a:t>
            </a:r>
            <a:r>
              <a:rPr lang="ru-RU" dirty="0" err="1" smtClean="0"/>
              <a:t>токтар</a:t>
            </a:r>
            <a:r>
              <a:rPr lang="ru-RU" dirty="0" smtClean="0"/>
              <a:t> </a:t>
            </a:r>
            <a:r>
              <a:rPr lang="ru-RU" dirty="0" err="1" smtClean="0"/>
              <a:t>бір</a:t>
            </a:r>
            <a:r>
              <a:rPr lang="ru-RU" dirty="0" smtClean="0"/>
              <a:t> </a:t>
            </a:r>
            <a:r>
              <a:rPr lang="ru-RU" dirty="0" err="1" smtClean="0"/>
              <a:t>жаққа бағытталса, онда</a:t>
            </a:r>
            <a:r>
              <a:rPr lang="ru-RU" dirty="0" smtClean="0"/>
              <a:t> </a:t>
            </a:r>
            <a:r>
              <a:rPr lang="ru-RU" dirty="0" err="1" smtClean="0"/>
              <a:t>ондай</a:t>
            </a:r>
            <a:r>
              <a:rPr lang="ru-RU" dirty="0" smtClean="0"/>
              <a:t> </a:t>
            </a:r>
            <a:r>
              <a:rPr lang="ru-RU" dirty="0" err="1" smtClean="0"/>
              <a:t>бағытты </a:t>
            </a:r>
            <a:r>
              <a:rPr lang="ru-RU" u="sng" dirty="0" err="1" smtClean="0"/>
              <a:t>тұра беріліс</a:t>
            </a:r>
            <a:r>
              <a:rPr lang="ru-RU" u="sng" dirty="0" smtClean="0"/>
              <a:t> </a:t>
            </a:r>
            <a:r>
              <a:rPr lang="ru-RU" dirty="0" err="1" smtClean="0"/>
              <a:t>деп</a:t>
            </a:r>
            <a:r>
              <a:rPr lang="ru-RU" dirty="0" smtClean="0"/>
              <a:t> </a:t>
            </a:r>
            <a:r>
              <a:rPr lang="ru-RU" dirty="0" err="1" smtClean="0"/>
              <a:t>атайды</a:t>
            </a:r>
            <a:r>
              <a:rPr lang="ru-RU" dirty="0" smtClean="0"/>
              <a:t>. </a:t>
            </a:r>
            <a:r>
              <a:rPr lang="ru-RU" dirty="0" err="1" smtClean="0"/>
              <a:t>Егер</a:t>
            </a:r>
            <a:r>
              <a:rPr lang="ru-RU" dirty="0" smtClean="0"/>
              <a:t> </a:t>
            </a:r>
            <a:r>
              <a:rPr lang="ru-RU" dirty="0" err="1" smtClean="0"/>
              <a:t>токтардың бағыты қарама-қарсы болса</a:t>
            </a:r>
            <a:r>
              <a:rPr lang="ru-RU" dirty="0" smtClean="0"/>
              <a:t>, </a:t>
            </a:r>
            <a:r>
              <a:rPr lang="ru-RU" dirty="0" err="1" smtClean="0"/>
              <a:t>онда</a:t>
            </a:r>
            <a:r>
              <a:rPr lang="ru-RU" dirty="0" smtClean="0"/>
              <a:t> </a:t>
            </a:r>
            <a:r>
              <a:rPr lang="ru-RU" u="sng" dirty="0" err="1" smtClean="0"/>
              <a:t>кері</a:t>
            </a:r>
            <a:r>
              <a:rPr lang="ru-RU" u="sng" dirty="0" smtClean="0"/>
              <a:t> </a:t>
            </a:r>
            <a:r>
              <a:rPr lang="ru-RU" u="sng" dirty="0" err="1" smtClean="0"/>
              <a:t>беріліс</a:t>
            </a:r>
            <a:r>
              <a:rPr lang="ru-RU" u="sng" dirty="0" smtClean="0"/>
              <a:t> </a:t>
            </a:r>
            <a:r>
              <a:rPr lang="ru-RU" dirty="0" err="1" smtClean="0"/>
              <a:t>деп</a:t>
            </a:r>
            <a:r>
              <a:rPr lang="ru-RU" dirty="0" smtClean="0"/>
              <a:t> </a:t>
            </a:r>
            <a:r>
              <a:rPr lang="ru-RU" dirty="0" err="1" smtClean="0"/>
              <a:t>аталады</a:t>
            </a:r>
            <a:r>
              <a:rPr lang="ru-RU" dirty="0" smtClean="0"/>
              <a:t>. </a:t>
            </a:r>
            <a:r>
              <a:rPr lang="ru-RU" dirty="0" err="1" smtClean="0"/>
              <a:t>Төртполюстіктің кірісіндегі</a:t>
            </a:r>
            <a:r>
              <a:rPr lang="ru-RU" dirty="0" smtClean="0"/>
              <a:t> </a:t>
            </a:r>
            <a:r>
              <a:rPr lang="ru-RU" dirty="0" err="1" smtClean="0"/>
              <a:t>және шығысындағы токтар</a:t>
            </a:r>
            <a:r>
              <a:rPr lang="ru-RU" dirty="0" smtClean="0"/>
              <a:t> мен </a:t>
            </a:r>
            <a:r>
              <a:rPr lang="ru-RU" dirty="0" err="1" smtClean="0"/>
              <a:t>кернеулердің қатынастарының токтың бағытына тәуелділігін </a:t>
            </a:r>
            <a:r>
              <a:rPr lang="ru-RU" u="sng" dirty="0" err="1" smtClean="0"/>
              <a:t>алты</a:t>
            </a:r>
            <a:r>
              <a:rPr lang="ru-RU" u="sng" dirty="0" smtClean="0"/>
              <a:t> </a:t>
            </a:r>
            <a:r>
              <a:rPr lang="ru-RU" u="sng" dirty="0" err="1" smtClean="0"/>
              <a:t>теңдеулер формасымен</a:t>
            </a:r>
            <a:r>
              <a:rPr lang="ru-RU" u="sng" dirty="0" smtClean="0"/>
              <a:t> </a:t>
            </a:r>
            <a:r>
              <a:rPr lang="ru-RU" dirty="0" err="1" smtClean="0"/>
              <a:t>сипаттайды</a:t>
            </a:r>
            <a:r>
              <a:rPr lang="ru-RU" dirty="0" smtClean="0"/>
              <a:t>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/>
          <a:lstStyle/>
          <a:p>
            <a:r>
              <a:rPr lang="ru-RU" dirty="0" smtClean="0"/>
              <a:t>1. </a:t>
            </a:r>
            <a:r>
              <a:rPr lang="ru-RU" b="1" dirty="0" smtClean="0"/>
              <a:t>А </a:t>
            </a:r>
            <a:r>
              <a:rPr lang="ru-RU" b="1" dirty="0" err="1" smtClean="0"/>
              <a:t>формасы</a:t>
            </a:r>
            <a:r>
              <a:rPr lang="ru-RU" dirty="0" smtClean="0"/>
              <a:t>: </a:t>
            </a:r>
            <a:r>
              <a:rPr lang="ru-RU" dirty="0" err="1" smtClean="0"/>
              <a:t>тұра беріліс</a:t>
            </a:r>
            <a:r>
              <a:rPr lang="ru-RU" dirty="0" smtClean="0"/>
              <a:t> </a:t>
            </a:r>
            <a:r>
              <a:rPr lang="ru-RU" dirty="0" err="1" smtClean="0"/>
              <a:t>кезінде</a:t>
            </a:r>
            <a:r>
              <a:rPr lang="ru-RU" dirty="0" smtClean="0"/>
              <a:t> </a:t>
            </a:r>
            <a:r>
              <a:rPr lang="ru-RU" dirty="0" err="1" smtClean="0"/>
              <a:t>қолданылады</a:t>
            </a:r>
            <a:r>
              <a:rPr lang="ru-RU" dirty="0" smtClean="0"/>
              <a:t>. </a:t>
            </a:r>
            <a:r>
              <a:rPr lang="ru-RU" dirty="0" err="1" smtClean="0"/>
              <a:t>Кірістегі</a:t>
            </a:r>
            <a:r>
              <a:rPr lang="ru-RU" dirty="0" smtClean="0"/>
              <a:t> ток пен </a:t>
            </a:r>
            <a:r>
              <a:rPr lang="ru-RU" dirty="0" err="1" smtClean="0"/>
              <a:t>кернеудің шығыстағы </a:t>
            </a:r>
            <a:r>
              <a:rPr lang="ru-RU" dirty="0" smtClean="0"/>
              <a:t>ток пен </a:t>
            </a:r>
            <a:r>
              <a:rPr lang="ru-RU" dirty="0" err="1" smtClean="0"/>
              <a:t>кернеуден</a:t>
            </a:r>
            <a:r>
              <a:rPr lang="ru-RU" dirty="0" smtClean="0"/>
              <a:t> </a:t>
            </a:r>
            <a:r>
              <a:rPr lang="ru-RU" dirty="0" err="1" smtClean="0"/>
              <a:t>тәуелділігін сипаттайды</a:t>
            </a:r>
            <a:r>
              <a:rPr lang="ru-RU" dirty="0" smtClean="0"/>
              <a:t>. 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Четырёхполюсники. Виды четырехполюсников - презентация онлайн"/>
          <p:cNvPicPr/>
          <p:nvPr/>
        </p:nvPicPr>
        <p:blipFill>
          <a:blip r:embed="rId2" cstate="print"/>
          <a:srcRect l="29167" t="8915" r="46720" b="78294"/>
          <a:stretch>
            <a:fillRect/>
          </a:stretch>
        </p:blipFill>
        <p:spPr bwMode="auto">
          <a:xfrm>
            <a:off x="3000364" y="3286124"/>
            <a:ext cx="3143272" cy="1285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571481"/>
            <a:ext cx="8229600" cy="207170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2. </a:t>
            </a:r>
            <a:r>
              <a:rPr lang="ru-RU" b="1" dirty="0" smtClean="0"/>
              <a:t>В </a:t>
            </a:r>
            <a:r>
              <a:rPr lang="ru-RU" b="1" dirty="0" err="1" smtClean="0"/>
              <a:t>формасы</a:t>
            </a:r>
            <a:r>
              <a:rPr lang="ru-RU" b="1" dirty="0" smtClean="0"/>
              <a:t>: </a:t>
            </a:r>
            <a:r>
              <a:rPr lang="ru-RU" dirty="0" err="1" smtClean="0"/>
              <a:t>төртполюстіктің шығысындағы кернеу</a:t>
            </a:r>
            <a:r>
              <a:rPr lang="ru-RU" dirty="0" smtClean="0"/>
              <a:t> мен </a:t>
            </a:r>
            <a:r>
              <a:rPr lang="ru-RU" dirty="0" err="1" smtClean="0"/>
              <a:t>токты</a:t>
            </a:r>
            <a:r>
              <a:rPr lang="ru-RU" dirty="0" smtClean="0"/>
              <a:t> </a:t>
            </a:r>
            <a:r>
              <a:rPr lang="ru-RU" dirty="0" err="1" smtClean="0"/>
              <a:t>кірістегі</a:t>
            </a:r>
            <a:r>
              <a:rPr lang="ru-RU" dirty="0" smtClean="0"/>
              <a:t> ток пен </a:t>
            </a:r>
            <a:r>
              <a:rPr lang="ru-RU" dirty="0" err="1" smtClean="0"/>
              <a:t>кернеу</a:t>
            </a:r>
            <a:r>
              <a:rPr lang="ru-RU" dirty="0" smtClean="0"/>
              <a:t> </a:t>
            </a:r>
            <a:r>
              <a:rPr lang="ru-RU" dirty="0" err="1" smtClean="0"/>
              <a:t>арқылы өрнектейді</a:t>
            </a:r>
            <a:r>
              <a:rPr lang="ru-RU" dirty="0" smtClean="0"/>
              <a:t>. </a:t>
            </a:r>
            <a:r>
              <a:rPr lang="ru-RU" dirty="0" err="1" smtClean="0"/>
              <a:t>Кері</a:t>
            </a:r>
            <a:r>
              <a:rPr lang="ru-RU" dirty="0" smtClean="0"/>
              <a:t> </a:t>
            </a:r>
            <a:r>
              <a:rPr lang="ru-RU" dirty="0" err="1" smtClean="0"/>
              <a:t>беріліс</a:t>
            </a:r>
            <a:r>
              <a:rPr lang="ru-RU" dirty="0" smtClean="0"/>
              <a:t> </a:t>
            </a:r>
            <a:r>
              <a:rPr lang="ru-RU" dirty="0" err="1" smtClean="0"/>
              <a:t>кезінде</a:t>
            </a:r>
            <a:r>
              <a:rPr lang="ru-RU" dirty="0" smtClean="0"/>
              <a:t> </a:t>
            </a:r>
            <a:r>
              <a:rPr lang="ru-RU" dirty="0" err="1" smtClean="0"/>
              <a:t>қолданылады.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Рисунок 3" descr="Картинки по запросу &quot;четырехполюсник&quot;"/>
          <p:cNvPicPr/>
          <p:nvPr/>
        </p:nvPicPr>
        <p:blipFill>
          <a:blip r:embed="rId3" cstate="print"/>
          <a:srcRect l="71013" r="3166" b="11164"/>
          <a:stretch>
            <a:fillRect/>
          </a:stretch>
        </p:blipFill>
        <p:spPr bwMode="auto">
          <a:xfrm>
            <a:off x="2714612" y="2928934"/>
            <a:ext cx="2500330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3554" name="Group 2"/>
          <p:cNvGrpSpPr>
            <a:grpSpLocks/>
          </p:cNvGrpSpPr>
          <p:nvPr/>
        </p:nvGrpSpPr>
        <p:grpSpPr bwMode="auto">
          <a:xfrm>
            <a:off x="2500298" y="3214687"/>
            <a:ext cx="2765975" cy="1625063"/>
            <a:chOff x="1268" y="3642"/>
            <a:chExt cx="3384" cy="1825"/>
          </a:xfrm>
        </p:grpSpPr>
        <p:sp>
          <p:nvSpPr>
            <p:cNvPr id="23555" name="Text Box 3"/>
            <p:cNvSpPr txBox="1">
              <a:spLocks noChangeArrowheads="1"/>
            </p:cNvSpPr>
            <p:nvPr/>
          </p:nvSpPr>
          <p:spPr bwMode="auto">
            <a:xfrm>
              <a:off x="1268" y="3642"/>
              <a:ext cx="498" cy="46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1</a:t>
              </a:r>
              <a:endPara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56" name="Text Box 4"/>
            <p:cNvSpPr txBox="1">
              <a:spLocks noChangeArrowheads="1"/>
            </p:cNvSpPr>
            <p:nvPr/>
          </p:nvSpPr>
          <p:spPr bwMode="auto">
            <a:xfrm>
              <a:off x="1268" y="4946"/>
              <a:ext cx="675" cy="46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1</a:t>
              </a:r>
              <a:r>
                <a:rPr kumimoji="0" lang="ru-RU" sz="2000" b="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/</a:t>
              </a:r>
              <a:endPara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57" name="Text Box 5"/>
            <p:cNvSpPr txBox="1">
              <a:spLocks noChangeArrowheads="1"/>
            </p:cNvSpPr>
            <p:nvPr/>
          </p:nvSpPr>
          <p:spPr bwMode="auto">
            <a:xfrm>
              <a:off x="4089" y="3642"/>
              <a:ext cx="498" cy="46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2</a:t>
              </a:r>
              <a:endPara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58" name="Text Box 6"/>
            <p:cNvSpPr txBox="1">
              <a:spLocks noChangeArrowheads="1"/>
            </p:cNvSpPr>
            <p:nvPr/>
          </p:nvSpPr>
          <p:spPr bwMode="auto">
            <a:xfrm>
              <a:off x="3977" y="5006"/>
              <a:ext cx="675" cy="46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2</a:t>
              </a:r>
              <a:r>
                <a:rPr kumimoji="0" lang="ru-RU" sz="2000" b="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/</a:t>
              </a:r>
              <a:endPara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aphicFrame>
        <p:nvGraphicFramePr>
          <p:cNvPr id="11" name="Объект 10"/>
          <p:cNvGraphicFramePr>
            <a:graphicFrameLocks noChangeAspect="1"/>
          </p:cNvGraphicFramePr>
          <p:nvPr/>
        </p:nvGraphicFramePr>
        <p:xfrm>
          <a:off x="2643174" y="5143512"/>
          <a:ext cx="2782322" cy="1201457"/>
        </p:xfrm>
        <a:graphic>
          <a:graphicData uri="http://schemas.openxmlformats.org/presentationml/2006/ole">
            <p:oleObj spid="_x0000_s23559" name="Формула" r:id="rId4" imgW="1117440" imgH="482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571480"/>
            <a:ext cx="8229600" cy="4525963"/>
          </a:xfrm>
        </p:spPr>
        <p:txBody>
          <a:bodyPr>
            <a:normAutofit/>
          </a:bodyPr>
          <a:lstStyle/>
          <a:p>
            <a:r>
              <a:rPr lang="ru-RU" dirty="0" err="1" smtClean="0"/>
              <a:t>Әдетте жоғарыдағы формаларды</a:t>
            </a:r>
            <a:r>
              <a:rPr lang="ru-RU" dirty="0" smtClean="0"/>
              <a:t> </a:t>
            </a:r>
            <a:r>
              <a:rPr lang="ru-RU" dirty="0" err="1" smtClean="0"/>
              <a:t>қолдану кезінде</a:t>
            </a:r>
            <a:r>
              <a:rPr lang="ru-RU" dirty="0" smtClean="0"/>
              <a:t> А11,А12, А21, А22 </a:t>
            </a:r>
            <a:r>
              <a:rPr lang="ru-RU" dirty="0" err="1" smtClean="0"/>
              <a:t>және </a:t>
            </a:r>
            <a:r>
              <a:rPr lang="ru-RU" dirty="0" smtClean="0"/>
              <a:t>В11, В12, В21, </a:t>
            </a:r>
            <a:r>
              <a:rPr lang="ru-RU" dirty="0" smtClean="0"/>
              <a:t>В22 </a:t>
            </a:r>
            <a:r>
              <a:rPr lang="ru-RU" dirty="0" err="1" smtClean="0"/>
              <a:t>коэффициенттерінің орнына</a:t>
            </a:r>
            <a:r>
              <a:rPr lang="ru-RU" dirty="0" smtClean="0"/>
              <a:t> </a:t>
            </a:r>
            <a:r>
              <a:rPr lang="en-US" dirty="0" smtClean="0"/>
              <a:t>A, B, C, </a:t>
            </a:r>
            <a:r>
              <a:rPr lang="en-US" dirty="0" smtClean="0"/>
              <a:t>D</a:t>
            </a:r>
            <a:r>
              <a:rPr lang="kk-KZ" dirty="0" smtClean="0"/>
              <a:t> коэффициенттері қолданылады. </a:t>
            </a:r>
            <a:endParaRPr lang="en-US" dirty="0" smtClean="0"/>
          </a:p>
          <a:p>
            <a:r>
              <a:rPr lang="ru-RU" dirty="0" smtClean="0"/>
              <a:t>А: </a:t>
            </a:r>
          </a:p>
          <a:p>
            <a:pPr>
              <a:buNone/>
            </a:pP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В: 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1500166" y="2714620"/>
          <a:ext cx="2571768" cy="1252912"/>
        </p:xfrm>
        <a:graphic>
          <a:graphicData uri="http://schemas.openxmlformats.org/presentationml/2006/ole">
            <p:oleObj spid="_x0000_s24578" name="Формула" r:id="rId3" imgW="990360" imgH="482400" progId="Equation.3">
              <p:embed/>
            </p:oleObj>
          </a:graphicData>
        </a:graphic>
      </p:graphicFrame>
      <p:graphicFrame>
        <p:nvGraphicFramePr>
          <p:cNvPr id="24582" name="Object 6"/>
          <p:cNvGraphicFramePr>
            <a:graphicFrameLocks noChangeAspect="1"/>
          </p:cNvGraphicFramePr>
          <p:nvPr/>
        </p:nvGraphicFramePr>
        <p:xfrm>
          <a:off x="1530350" y="4286250"/>
          <a:ext cx="2435225" cy="1201738"/>
        </p:xfrm>
        <a:graphic>
          <a:graphicData uri="http://schemas.openxmlformats.org/presentationml/2006/ole">
            <p:oleObj spid="_x0000_s24582" name="Формула" r:id="rId4" imgW="977760" imgH="482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571480"/>
            <a:ext cx="8229600" cy="4143404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A, B, C, D </a:t>
            </a:r>
            <a:r>
              <a:rPr lang="kk-KZ" dirty="0" smtClean="0"/>
              <a:t>параметрлері төртполюстіктің </a:t>
            </a:r>
            <a:r>
              <a:rPr lang="kk-KZ" u="sng" dirty="0" smtClean="0"/>
              <a:t>коэффициенттері</a:t>
            </a:r>
            <a:r>
              <a:rPr lang="kk-KZ" dirty="0" smtClean="0"/>
              <a:t> немесе </a:t>
            </a:r>
            <a:r>
              <a:rPr lang="kk-KZ" u="sng" dirty="0" smtClean="0"/>
              <a:t>тұрақтылары</a:t>
            </a:r>
            <a:r>
              <a:rPr lang="kk-KZ" dirty="0" smtClean="0"/>
              <a:t> деп аталады. Олар төртполюстіктің құрылымынан, құрамына кіретін кедергілер мөлшерінен және жиіліктен тәуелді болады. </a:t>
            </a:r>
            <a:endParaRPr lang="ru-RU" dirty="0" smtClean="0"/>
          </a:p>
          <a:p>
            <a:r>
              <a:rPr lang="ru-RU" dirty="0" err="1" smtClean="0"/>
              <a:t>Барлық коэффициенттер</a:t>
            </a:r>
            <a:r>
              <a:rPr lang="ru-RU" dirty="0" smtClean="0"/>
              <a:t> </a:t>
            </a:r>
            <a:r>
              <a:rPr lang="ru-RU" dirty="0" err="1" smtClean="0"/>
              <a:t>белгілі</a:t>
            </a:r>
            <a:r>
              <a:rPr lang="ru-RU" dirty="0" smtClean="0"/>
              <a:t> </a:t>
            </a:r>
            <a:r>
              <a:rPr lang="ru-RU" dirty="0" err="1" smtClean="0"/>
              <a:t>бір</a:t>
            </a:r>
            <a:r>
              <a:rPr lang="ru-RU" dirty="0" smtClean="0"/>
              <a:t> </a:t>
            </a:r>
            <a:r>
              <a:rPr lang="ru-RU" dirty="0" err="1" smtClean="0"/>
              <a:t>өлшемге ие</a:t>
            </a:r>
            <a:r>
              <a:rPr lang="ru-RU" dirty="0" smtClean="0"/>
              <a:t> </a:t>
            </a:r>
            <a:r>
              <a:rPr lang="ru-RU" dirty="0" err="1" smtClean="0"/>
              <a:t>болады</a:t>
            </a:r>
            <a:r>
              <a:rPr lang="ru-RU" dirty="0" smtClean="0"/>
              <a:t>. </a:t>
            </a:r>
            <a:r>
              <a:rPr lang="ru-RU" dirty="0" err="1" smtClean="0"/>
              <a:t>Мысалы</a:t>
            </a:r>
            <a:r>
              <a:rPr lang="ru-RU" dirty="0" smtClean="0"/>
              <a:t>, В </a:t>
            </a:r>
            <a:r>
              <a:rPr lang="ru-RU" dirty="0" err="1" smtClean="0"/>
              <a:t>коэффициенті</a:t>
            </a:r>
            <a:r>
              <a:rPr lang="ru-RU" dirty="0" smtClean="0"/>
              <a:t> </a:t>
            </a:r>
            <a:r>
              <a:rPr lang="ru-RU" dirty="0" err="1" smtClean="0"/>
              <a:t>кедергі</a:t>
            </a:r>
            <a:r>
              <a:rPr lang="ru-RU" dirty="0" smtClean="0"/>
              <a:t> </a:t>
            </a:r>
            <a:r>
              <a:rPr lang="ru-RU" dirty="0" err="1" smtClean="0"/>
              <a:t>өлшеміне ие</a:t>
            </a:r>
            <a:r>
              <a:rPr lang="ru-RU" dirty="0" smtClean="0"/>
              <a:t>, С </a:t>
            </a:r>
            <a:r>
              <a:rPr lang="ru-RU" dirty="0" err="1" smtClean="0"/>
              <a:t>коэффициенті</a:t>
            </a:r>
            <a:r>
              <a:rPr lang="ru-RU" dirty="0" smtClean="0"/>
              <a:t> </a:t>
            </a:r>
            <a:r>
              <a:rPr lang="ru-RU" dirty="0" err="1" smtClean="0"/>
              <a:t>өткізгіш өлшеміне ие</a:t>
            </a:r>
            <a:r>
              <a:rPr lang="ru-RU" dirty="0" smtClean="0"/>
              <a:t>, ал А мен Д </a:t>
            </a:r>
            <a:r>
              <a:rPr lang="ru-RU" dirty="0" err="1" smtClean="0"/>
              <a:t>өлшемсіз болып</a:t>
            </a:r>
            <a:r>
              <a:rPr lang="ru-RU" dirty="0" smtClean="0"/>
              <a:t> </a:t>
            </a:r>
            <a:r>
              <a:rPr lang="ru-RU" dirty="0" err="1" smtClean="0"/>
              <a:t>табылады</a:t>
            </a:r>
            <a:r>
              <a:rPr lang="ru-RU" dirty="0" smtClean="0"/>
              <a:t>. </a:t>
            </a:r>
            <a:endParaRPr lang="ru-RU" u="sng" dirty="0" smtClean="0"/>
          </a:p>
          <a:p>
            <a:r>
              <a:rPr lang="ru-RU" dirty="0" err="1" smtClean="0"/>
              <a:t>Симметриялы</a:t>
            </a:r>
            <a:r>
              <a:rPr lang="ru-RU" dirty="0" smtClean="0"/>
              <a:t> </a:t>
            </a:r>
            <a:r>
              <a:rPr lang="ru-RU" dirty="0" err="1" smtClean="0"/>
              <a:t>төртполюстік үшін</a:t>
            </a:r>
            <a:r>
              <a:rPr lang="ru-RU" dirty="0" smtClean="0"/>
              <a:t> </a:t>
            </a:r>
            <a:r>
              <a:rPr lang="en-US" dirty="0" smtClean="0"/>
              <a:t>A=D</a:t>
            </a:r>
            <a:endParaRPr lang="ru-RU" dirty="0" smtClean="0"/>
          </a:p>
          <a:p>
            <a:r>
              <a:rPr lang="ru-RU" dirty="0" err="1" smtClean="0"/>
              <a:t>Егер</a:t>
            </a:r>
            <a:r>
              <a:rPr lang="ru-RU" dirty="0" smtClean="0"/>
              <a:t> </a:t>
            </a:r>
            <a:r>
              <a:rPr lang="ru-RU" dirty="0" err="1" smtClean="0"/>
              <a:t>төртполюстік қайтымды болса</a:t>
            </a:r>
            <a:r>
              <a:rPr lang="ru-RU" dirty="0" smtClean="0"/>
              <a:t>, </a:t>
            </a:r>
            <a:r>
              <a:rPr lang="ru-RU" dirty="0" err="1" smtClean="0"/>
              <a:t>онда</a:t>
            </a:r>
            <a:r>
              <a:rPr lang="ru-RU" dirty="0" smtClean="0"/>
              <a:t> </a:t>
            </a:r>
            <a:r>
              <a:rPr lang="ru-RU" dirty="0" err="1" smtClean="0"/>
              <a:t>теңдеулер жүйесінің анықтауышы бірге</a:t>
            </a:r>
            <a:r>
              <a:rPr lang="ru-RU" dirty="0" smtClean="0"/>
              <a:t> </a:t>
            </a:r>
            <a:r>
              <a:rPr lang="ru-RU" dirty="0" err="1" smtClean="0"/>
              <a:t>тең болады</a:t>
            </a:r>
            <a:r>
              <a:rPr lang="ru-RU" dirty="0" smtClean="0"/>
              <a:t>. 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3000364" y="4786322"/>
          <a:ext cx="3403612" cy="957266"/>
        </p:xfrm>
        <a:graphic>
          <a:graphicData uri="http://schemas.openxmlformats.org/presentationml/2006/ole">
            <p:oleObj spid="_x0000_s25602" name="Формула" r:id="rId3" imgW="1625400" imgH="457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642918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3</a:t>
            </a:r>
            <a:r>
              <a:rPr lang="ru-RU" b="1" dirty="0" smtClean="0"/>
              <a:t>. </a:t>
            </a:r>
            <a:r>
              <a:rPr lang="en-US" b="1" dirty="0" smtClean="0"/>
              <a:t>Y</a:t>
            </a:r>
            <a:r>
              <a:rPr lang="kk-KZ" b="1" dirty="0" smtClean="0"/>
              <a:t> формасы</a:t>
            </a:r>
            <a:r>
              <a:rPr lang="ru-RU" dirty="0" smtClean="0"/>
              <a:t>: </a:t>
            </a:r>
            <a:r>
              <a:rPr lang="ru-RU" dirty="0" err="1" smtClean="0"/>
              <a:t>төртполюстіктің кірісіндегі</a:t>
            </a:r>
            <a:r>
              <a:rPr lang="ru-RU" dirty="0" smtClean="0"/>
              <a:t> </a:t>
            </a:r>
            <a:r>
              <a:rPr lang="ru-RU" dirty="0" err="1" smtClean="0"/>
              <a:t>және шығысындағы токты</a:t>
            </a:r>
            <a:r>
              <a:rPr lang="ru-RU" dirty="0" smtClean="0"/>
              <a:t> </a:t>
            </a:r>
            <a:r>
              <a:rPr lang="ru-RU" dirty="0" err="1" smtClean="0"/>
              <a:t>кірістегі</a:t>
            </a:r>
            <a:r>
              <a:rPr lang="ru-RU" dirty="0" smtClean="0"/>
              <a:t> </a:t>
            </a:r>
            <a:r>
              <a:rPr lang="ru-RU" dirty="0" err="1" smtClean="0"/>
              <a:t>және шығыстағы кернеу</a:t>
            </a:r>
            <a:r>
              <a:rPr lang="ru-RU" dirty="0" smtClean="0"/>
              <a:t> </a:t>
            </a:r>
            <a:r>
              <a:rPr lang="ru-RU" dirty="0" err="1" smtClean="0"/>
              <a:t>көмегімен алуға мүмкіндік береді</a:t>
            </a:r>
            <a:r>
              <a:rPr lang="ru-RU" dirty="0" smtClean="0"/>
              <a:t>. 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en-US" dirty="0" smtClean="0"/>
              <a:t>Y </a:t>
            </a:r>
            <a:r>
              <a:rPr lang="ru-RU" dirty="0" err="1" smtClean="0"/>
              <a:t>барлық коэффициенттері</a:t>
            </a:r>
            <a:r>
              <a:rPr lang="ru-RU" dirty="0" smtClean="0"/>
              <a:t> </a:t>
            </a:r>
            <a:r>
              <a:rPr lang="ru-RU" dirty="0" err="1" smtClean="0"/>
              <a:t>өткізгіш өлшеміне ие</a:t>
            </a:r>
            <a:r>
              <a:rPr lang="ru-RU" dirty="0" smtClean="0"/>
              <a:t>.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http://toe-kgeu.ru/images/stories/TOE/toe1-lec-380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26" y="2643182"/>
            <a:ext cx="2857520" cy="1128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57148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ru-RU" b="1" dirty="0" smtClean="0"/>
              <a:t>4. </a:t>
            </a:r>
            <a:r>
              <a:rPr lang="en-US" b="1" dirty="0" smtClean="0"/>
              <a:t>Z</a:t>
            </a:r>
            <a:r>
              <a:rPr lang="kk-KZ" b="1" dirty="0" smtClean="0"/>
              <a:t> формасы</a:t>
            </a:r>
            <a:r>
              <a:rPr lang="ru-RU" b="1" dirty="0" smtClean="0"/>
              <a:t>:</a:t>
            </a:r>
            <a:r>
              <a:rPr lang="ru-RU" dirty="0" smtClean="0"/>
              <a:t> </a:t>
            </a:r>
            <a:r>
              <a:rPr lang="ru-RU" dirty="0" err="1" smtClean="0"/>
              <a:t>төртполюстіктің кірісіндегі</a:t>
            </a:r>
            <a:r>
              <a:rPr lang="ru-RU" dirty="0" smtClean="0"/>
              <a:t> </a:t>
            </a:r>
            <a:r>
              <a:rPr lang="ru-RU" dirty="0" err="1" smtClean="0"/>
              <a:t>және шығысындағы </a:t>
            </a:r>
            <a:r>
              <a:rPr lang="ru-RU" dirty="0" err="1" smtClean="0"/>
              <a:t>кернеуді</a:t>
            </a:r>
            <a:r>
              <a:rPr lang="ru-RU" dirty="0" smtClean="0"/>
              <a:t> </a:t>
            </a:r>
            <a:r>
              <a:rPr lang="ru-RU" dirty="0" err="1" smtClean="0"/>
              <a:t>кірістегі</a:t>
            </a:r>
            <a:r>
              <a:rPr lang="ru-RU" dirty="0" smtClean="0"/>
              <a:t> </a:t>
            </a:r>
            <a:r>
              <a:rPr lang="ru-RU" dirty="0" err="1" smtClean="0"/>
              <a:t>және шығыстағы </a:t>
            </a:r>
            <a:r>
              <a:rPr lang="ru-RU" dirty="0" smtClean="0"/>
              <a:t>ток </a:t>
            </a:r>
            <a:r>
              <a:rPr lang="ru-RU" dirty="0" err="1" smtClean="0"/>
              <a:t>көмегімен </a:t>
            </a:r>
            <a:r>
              <a:rPr lang="ru-RU" dirty="0" err="1" smtClean="0"/>
              <a:t>алуға мүмкіндік береді</a:t>
            </a:r>
            <a:r>
              <a:rPr lang="ru-RU" dirty="0" smtClean="0"/>
              <a:t>. 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en-US" dirty="0" smtClean="0"/>
              <a:t>Z </a:t>
            </a:r>
            <a:r>
              <a:rPr lang="ru-RU" dirty="0" err="1" smtClean="0"/>
              <a:t>барлық коэффициенттері</a:t>
            </a:r>
            <a:r>
              <a:rPr lang="ru-RU" dirty="0" smtClean="0"/>
              <a:t> </a:t>
            </a:r>
            <a:r>
              <a:rPr lang="ru-RU" dirty="0" err="1" smtClean="0"/>
              <a:t>кедергі</a:t>
            </a:r>
            <a:r>
              <a:rPr lang="ru-RU" dirty="0" smtClean="0"/>
              <a:t> </a:t>
            </a:r>
            <a:r>
              <a:rPr lang="ru-RU" dirty="0" err="1" smtClean="0"/>
              <a:t>өлшеміне </a:t>
            </a:r>
            <a:r>
              <a:rPr lang="ru-RU" dirty="0" err="1" smtClean="0"/>
              <a:t>ие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 descr="http://toe-kgeu.ru/images/stories/TOE/toe1-lec-383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2643182"/>
            <a:ext cx="2928958" cy="1128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642918"/>
            <a:ext cx="8229600" cy="5072098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/>
              <a:t>5. </a:t>
            </a:r>
            <a:r>
              <a:rPr lang="en-US" b="1" dirty="0" smtClean="0"/>
              <a:t>H</a:t>
            </a:r>
            <a:r>
              <a:rPr lang="kk-KZ" b="1" dirty="0" smtClean="0"/>
              <a:t> формасы</a:t>
            </a:r>
            <a:r>
              <a:rPr lang="ru-RU" b="1" dirty="0" smtClean="0"/>
              <a:t>: </a:t>
            </a:r>
            <a:r>
              <a:rPr lang="ru-RU" dirty="0" err="1" smtClean="0"/>
              <a:t>кірістегі</a:t>
            </a:r>
            <a:r>
              <a:rPr lang="ru-RU" dirty="0" smtClean="0"/>
              <a:t> </a:t>
            </a:r>
            <a:r>
              <a:rPr lang="ru-RU" dirty="0" err="1" smtClean="0"/>
              <a:t>кернеу</a:t>
            </a:r>
            <a:r>
              <a:rPr lang="ru-RU" dirty="0" smtClean="0"/>
              <a:t> мен </a:t>
            </a:r>
            <a:r>
              <a:rPr lang="ru-RU" dirty="0" err="1" smtClean="0"/>
              <a:t>шығыстағы токтың кірістегі</a:t>
            </a:r>
            <a:r>
              <a:rPr lang="ru-RU" dirty="0" smtClean="0"/>
              <a:t> ток пен </a:t>
            </a:r>
            <a:r>
              <a:rPr lang="ru-RU" dirty="0" err="1" smtClean="0"/>
              <a:t>шығыстағы кернеуден</a:t>
            </a:r>
            <a:r>
              <a:rPr lang="ru-RU" dirty="0" smtClean="0"/>
              <a:t> </a:t>
            </a:r>
            <a:r>
              <a:rPr lang="ru-RU" dirty="0" err="1" smtClean="0"/>
              <a:t>тәуелділігін көрсетеді</a:t>
            </a:r>
            <a:r>
              <a:rPr lang="ru-RU" dirty="0" smtClean="0"/>
              <a:t>.</a:t>
            </a:r>
            <a:r>
              <a:rPr lang="ru-RU" b="1" dirty="0" smtClean="0"/>
              <a:t> </a:t>
            </a:r>
            <a:endParaRPr lang="ru-RU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err="1" smtClean="0"/>
              <a:t>Мұнда </a:t>
            </a:r>
            <a:r>
              <a:rPr lang="ru-RU" dirty="0" smtClean="0"/>
              <a:t>Н11 </a:t>
            </a:r>
            <a:r>
              <a:rPr lang="ru-RU" dirty="0" err="1" smtClean="0"/>
              <a:t>кедергі</a:t>
            </a:r>
            <a:r>
              <a:rPr lang="ru-RU" dirty="0" smtClean="0"/>
              <a:t> </a:t>
            </a:r>
            <a:r>
              <a:rPr lang="ru-RU" dirty="0" err="1" smtClean="0"/>
              <a:t>өлшемінде</a:t>
            </a:r>
            <a:r>
              <a:rPr lang="ru-RU" dirty="0" smtClean="0"/>
              <a:t>, </a:t>
            </a:r>
            <a:r>
              <a:rPr lang="ru-RU" dirty="0" smtClean="0"/>
              <a:t>Н22 </a:t>
            </a:r>
            <a:r>
              <a:rPr lang="ru-RU" dirty="0" err="1" smtClean="0"/>
              <a:t>өткізгіш өлшемінде</a:t>
            </a:r>
            <a:r>
              <a:rPr lang="ru-RU" dirty="0" smtClean="0"/>
              <a:t>, ал </a:t>
            </a:r>
            <a:r>
              <a:rPr lang="ru-RU" dirty="0" smtClean="0"/>
              <a:t>Н12 </a:t>
            </a:r>
            <a:r>
              <a:rPr lang="ru-RU" dirty="0" err="1" smtClean="0"/>
              <a:t>және </a:t>
            </a:r>
            <a:r>
              <a:rPr lang="ru-RU" dirty="0" smtClean="0"/>
              <a:t>Н21 </a:t>
            </a:r>
            <a:r>
              <a:rPr lang="ru-RU" dirty="0" err="1" smtClean="0"/>
              <a:t>өлшемсіз болып</a:t>
            </a:r>
            <a:r>
              <a:rPr lang="ru-RU" dirty="0" smtClean="0"/>
              <a:t> </a:t>
            </a:r>
            <a:r>
              <a:rPr lang="ru-RU" dirty="0" err="1" smtClean="0"/>
              <a:t>табылады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 descr="ЧЕТЫРЕХПОЛЮСНИКИ. ЦЕПИ С УПРАВЛЯЕМЫМИ ИСТОЧНИКАМИ. КРУГОВЫЕ ..."/>
          <p:cNvPicPr/>
          <p:nvPr/>
        </p:nvPicPr>
        <p:blipFill>
          <a:blip r:embed="rId2" cstate="print"/>
          <a:srcRect l="33525" t="64667" r="37714" b="20623"/>
          <a:stretch>
            <a:fillRect/>
          </a:stretch>
        </p:blipFill>
        <p:spPr bwMode="auto">
          <a:xfrm>
            <a:off x="3071802" y="2285992"/>
            <a:ext cx="2714644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714356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6. </a:t>
            </a:r>
            <a:r>
              <a:rPr lang="en-US" b="1" dirty="0" smtClean="0"/>
              <a:t>G</a:t>
            </a:r>
            <a:r>
              <a:rPr lang="kk-KZ" b="1" dirty="0" smtClean="0"/>
              <a:t> формасы</a:t>
            </a:r>
            <a:r>
              <a:rPr lang="ru-RU" b="1" dirty="0" smtClean="0"/>
              <a:t>: </a:t>
            </a:r>
            <a:r>
              <a:rPr lang="ru-RU" dirty="0" err="1" smtClean="0"/>
              <a:t>кірістегі</a:t>
            </a:r>
            <a:r>
              <a:rPr lang="ru-RU" dirty="0" smtClean="0"/>
              <a:t> </a:t>
            </a:r>
            <a:r>
              <a:rPr lang="ru-RU" dirty="0" smtClean="0"/>
              <a:t>ток пен </a:t>
            </a:r>
            <a:r>
              <a:rPr lang="ru-RU" dirty="0" err="1" smtClean="0"/>
              <a:t>шығыстағы кернеудің кірістегі</a:t>
            </a:r>
            <a:r>
              <a:rPr lang="ru-RU" dirty="0" smtClean="0"/>
              <a:t> </a:t>
            </a:r>
            <a:r>
              <a:rPr lang="ru-RU" dirty="0" err="1" smtClean="0"/>
              <a:t>кернеу</a:t>
            </a:r>
            <a:r>
              <a:rPr lang="ru-RU" dirty="0" smtClean="0"/>
              <a:t> </a:t>
            </a:r>
            <a:r>
              <a:rPr lang="ru-RU" dirty="0" smtClean="0"/>
              <a:t>м</a:t>
            </a:r>
            <a:r>
              <a:rPr lang="ru-RU" dirty="0" smtClean="0"/>
              <a:t>ен </a:t>
            </a:r>
            <a:r>
              <a:rPr lang="ru-RU" dirty="0" err="1" smtClean="0"/>
              <a:t>шығыстағы </a:t>
            </a:r>
            <a:r>
              <a:rPr lang="ru-RU" dirty="0" err="1" smtClean="0"/>
              <a:t>токтан</a:t>
            </a:r>
            <a:r>
              <a:rPr lang="ru-RU" dirty="0" smtClean="0"/>
              <a:t> </a:t>
            </a:r>
            <a:r>
              <a:rPr lang="ru-RU" dirty="0" err="1" smtClean="0"/>
              <a:t>тәуелділігін </a:t>
            </a:r>
            <a:r>
              <a:rPr lang="ru-RU" dirty="0" err="1" smtClean="0"/>
              <a:t>көрсетеді</a:t>
            </a:r>
            <a:r>
              <a:rPr lang="ru-RU" dirty="0" smtClean="0"/>
              <a:t>.</a:t>
            </a:r>
            <a:r>
              <a:rPr lang="ru-RU" b="1" dirty="0" smtClean="0"/>
              <a:t> </a:t>
            </a:r>
            <a:r>
              <a:rPr lang="ru-RU" dirty="0" smtClean="0"/>
              <a:t>.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en-US" dirty="0" smtClean="0"/>
              <a:t>G11</a:t>
            </a:r>
            <a:r>
              <a:rPr lang="kk-KZ" dirty="0" smtClean="0"/>
              <a:t> </a:t>
            </a:r>
            <a:r>
              <a:rPr lang="kk-KZ" dirty="0" smtClean="0"/>
              <a:t>өткізгіш өлшемінде;</a:t>
            </a:r>
            <a:endParaRPr lang="kk-KZ" dirty="0" smtClean="0"/>
          </a:p>
          <a:p>
            <a:r>
              <a:rPr lang="en-US" dirty="0" smtClean="0"/>
              <a:t>G22</a:t>
            </a:r>
            <a:r>
              <a:rPr lang="kk-KZ" dirty="0" smtClean="0"/>
              <a:t> </a:t>
            </a:r>
            <a:r>
              <a:rPr lang="kk-KZ" dirty="0" smtClean="0"/>
              <a:t>кедергі өлшемінде;</a:t>
            </a:r>
            <a:endParaRPr lang="kk-KZ" dirty="0" smtClean="0"/>
          </a:p>
          <a:p>
            <a:r>
              <a:rPr lang="en-US" dirty="0" smtClean="0"/>
              <a:t>G12, G21 </a:t>
            </a:r>
            <a:r>
              <a:rPr lang="kk-KZ" dirty="0" smtClean="0"/>
              <a:t>өлшемсіз.</a:t>
            </a:r>
            <a:endParaRPr lang="ru-RU" dirty="0" smtClean="0"/>
          </a:p>
          <a:p>
            <a:endParaRPr lang="ru-RU" b="1" dirty="0"/>
          </a:p>
        </p:txBody>
      </p:sp>
      <p:pic>
        <p:nvPicPr>
          <p:cNvPr id="4" name="Рисунок 3" descr="ЧЕТЫРЕХПОЛЮСНИКИ. ЦЕПИ С УПРАВЛЯЕМЫМИ ИСТОЧНИКАМИ. КРУГОВЫЕ ..."/>
          <p:cNvPicPr/>
          <p:nvPr/>
        </p:nvPicPr>
        <p:blipFill>
          <a:blip r:embed="rId2" cstate="print"/>
          <a:srcRect l="32355" t="85298" r="37555"/>
          <a:stretch>
            <a:fillRect/>
          </a:stretch>
        </p:blipFill>
        <p:spPr bwMode="auto">
          <a:xfrm>
            <a:off x="3143240" y="2071678"/>
            <a:ext cx="2679605" cy="1435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</TotalTime>
  <Words>534</Words>
  <Application>Microsoft Office PowerPoint</Application>
  <PresentationFormat>Экран (4:3)</PresentationFormat>
  <Paragraphs>60</Paragraphs>
  <Slides>17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Тема Office</vt:lpstr>
      <vt:lpstr>Формула</vt:lpstr>
      <vt:lpstr>Төртполюстік</vt:lpstr>
      <vt:lpstr>Слайд 2</vt:lpstr>
      <vt:lpstr>Слайд 3</vt:lpstr>
      <vt:lpstr>Слайд 4</vt:lpstr>
      <vt:lpstr>Слайд 5</vt:lpstr>
      <vt:lpstr>Слайд 6</vt:lpstr>
      <vt:lpstr>Слайд 7</vt:lpstr>
      <vt:lpstr>Төртполюстіктердің теңдеулер жүйесі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Четырехполюсники</dc:title>
  <dc:creator>Ринат</dc:creator>
  <cp:lastModifiedBy>Ринат</cp:lastModifiedBy>
  <cp:revision>49</cp:revision>
  <dcterms:created xsi:type="dcterms:W3CDTF">2020-03-26T14:16:28Z</dcterms:created>
  <dcterms:modified xsi:type="dcterms:W3CDTF">2020-03-27T11:29:48Z</dcterms:modified>
</cp:coreProperties>
</file>